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554" r:id="rId2"/>
    <p:sldId id="424" r:id="rId3"/>
    <p:sldId id="526" r:id="rId4"/>
    <p:sldId id="530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mbria Math" panose="02040503050406030204" pitchFamily="18" charset="0"/>
      <p:regular r:id="rId11"/>
    </p:embeddedFont>
    <p:embeddedFont>
      <p:font typeface="Inter Bold" panose="020B0604020202020204" charset="0"/>
      <p:regular r:id="rId12"/>
    </p:embeddedFont>
    <p:embeddedFont>
      <p:font typeface="Lato Bold" panose="020B060402020202020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3AA"/>
    <a:srgbClr val="E32327"/>
    <a:srgbClr val="42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4" autoAdjust="0"/>
    <p:restoredTop sz="94660"/>
  </p:normalViewPr>
  <p:slideViewPr>
    <p:cSldViewPr snapToGrid="0">
      <p:cViewPr varScale="1">
        <p:scale>
          <a:sx n="64" d="100"/>
          <a:sy n="64" d="100"/>
        </p:scale>
        <p:origin x="2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72064-1C4E-4D89-97F2-DF0B1E45B861}" type="datetimeFigureOut">
              <a:rPr lang="pl-PL" smtClean="0"/>
              <a:t>20.05.2025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D0730-6D06-485A-B074-34C653C1733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043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5F62-DEED-47C8-89C4-837E2A38DDB7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945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E5F62-DEED-47C8-89C4-837E2A38DDB7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226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78423"/>
            <a:ext cx="18288000" cy="408577"/>
            <a:chOff x="0" y="0"/>
            <a:chExt cx="4816593" cy="107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609"/>
            </a:xfrm>
            <a:custGeom>
              <a:avLst/>
              <a:gdLst/>
              <a:ahLst/>
              <a:cxnLst/>
              <a:rect l="l" t="t" r="r" b="b"/>
              <a:pathLst>
                <a:path w="4816592" h="107609">
                  <a:moveTo>
                    <a:pt x="0" y="0"/>
                  </a:moveTo>
                  <a:lnTo>
                    <a:pt x="4816592" y="0"/>
                  </a:lnTo>
                  <a:lnTo>
                    <a:pt x="4816592" y="107609"/>
                  </a:lnTo>
                  <a:lnTo>
                    <a:pt x="0" y="107609"/>
                  </a:lnTo>
                  <a:close/>
                </a:path>
              </a:pathLst>
            </a:custGeom>
            <a:solidFill>
              <a:srgbClr val="42536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16593" cy="10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6126" y="385458"/>
            <a:ext cx="122814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293A5A"/>
                </a:solidFill>
                <a:latin typeface="Inter Bold"/>
              </a:rPr>
              <a:t>SHM</a:t>
            </a:r>
          </a:p>
        </p:txBody>
      </p:sp>
      <p:sp>
        <p:nvSpPr>
          <p:cNvPr id="16" name="Symbol zastępczy numeru slajdu 4">
            <a:extLst>
              <a:ext uri="{FF2B5EF4-FFF2-40B4-BE49-F238E27FC236}">
                <a16:creationId xmlns:a16="http://schemas.microsoft.com/office/drawing/2014/main" id="{0BB6F803-87DE-20BD-3682-62EC26BE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1271" y="9535403"/>
            <a:ext cx="1600008" cy="547688"/>
          </a:xfrm>
        </p:spPr>
        <p:txBody>
          <a:bodyPr/>
          <a:lstStyle/>
          <a:p>
            <a:fld id="{3246CD6E-358A-42EF-AEF1-DEFB1EE617A3}" type="slidenum">
              <a:rPr lang="pl-PL" smtClean="0"/>
              <a:t>1</a:t>
            </a:fld>
            <a:endParaRPr lang="pl-PL"/>
          </a:p>
        </p:txBody>
      </p:sp>
      <p:sp>
        <p:nvSpPr>
          <p:cNvPr id="15" name="Freeform 15"/>
          <p:cNvSpPr/>
          <p:nvPr/>
        </p:nvSpPr>
        <p:spPr>
          <a:xfrm rot="5400000" flipH="1" flipV="1">
            <a:off x="9030833" y="5469769"/>
            <a:ext cx="1405869" cy="876751"/>
          </a:xfrm>
          <a:custGeom>
            <a:avLst/>
            <a:gdLst/>
            <a:ahLst/>
            <a:cxnLst/>
            <a:rect l="l" t="t" r="r" b="b"/>
            <a:pathLst>
              <a:path w="1405869" h="876751">
                <a:moveTo>
                  <a:pt x="1405870" y="876751"/>
                </a:moveTo>
                <a:lnTo>
                  <a:pt x="0" y="876751"/>
                </a:lnTo>
                <a:lnTo>
                  <a:pt x="0" y="0"/>
                </a:lnTo>
                <a:lnTo>
                  <a:pt x="1405870" y="0"/>
                </a:lnTo>
                <a:lnTo>
                  <a:pt x="1405870" y="8767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22" name="Dowolny kształt: kształt 21">
            <a:extLst>
              <a:ext uri="{FF2B5EF4-FFF2-40B4-BE49-F238E27FC236}">
                <a16:creationId xmlns:a16="http://schemas.microsoft.com/office/drawing/2014/main" id="{00088927-7DD0-482E-91F1-3E3C2E07852D}"/>
              </a:ext>
            </a:extLst>
          </p:cNvPr>
          <p:cNvSpPr/>
          <p:nvPr/>
        </p:nvSpPr>
        <p:spPr>
          <a:xfrm>
            <a:off x="12729472" y="-71718"/>
            <a:ext cx="5558528" cy="6253344"/>
          </a:xfrm>
          <a:custGeom>
            <a:avLst/>
            <a:gdLst>
              <a:gd name="connsiteX0" fmla="*/ 0 w 5558528"/>
              <a:gd name="connsiteY0" fmla="*/ 0 h 6253344"/>
              <a:gd name="connsiteX1" fmla="*/ 5558528 w 5558528"/>
              <a:gd name="connsiteY1" fmla="*/ 0 h 6253344"/>
              <a:gd name="connsiteX2" fmla="*/ 5558528 w 5558528"/>
              <a:gd name="connsiteY2" fmla="*/ 6253344 h 6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528" h="6253344">
                <a:moveTo>
                  <a:pt x="0" y="0"/>
                </a:moveTo>
                <a:lnTo>
                  <a:pt x="5558528" y="0"/>
                </a:lnTo>
                <a:lnTo>
                  <a:pt x="5558528" y="6253344"/>
                </a:lnTo>
                <a:close/>
              </a:path>
            </a:pathLst>
          </a:custGeom>
          <a:solidFill>
            <a:srgbClr val="42536A">
              <a:alpha val="48627"/>
            </a:srgbClr>
          </a:solidFill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D4FEE6B-BDF4-4495-ABBA-307768E83FC5}"/>
              </a:ext>
            </a:extLst>
          </p:cNvPr>
          <p:cNvSpPr txBox="1"/>
          <p:nvPr/>
        </p:nvSpPr>
        <p:spPr>
          <a:xfrm>
            <a:off x="896126" y="1173169"/>
            <a:ext cx="15694791" cy="446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dirty="0">
                <a:solidFill>
                  <a:srgbClr val="9BA3AA"/>
                </a:solidFill>
                <a:latin typeface="Inter Bold"/>
              </a:rPr>
              <a:t>NON-CONTACT LASER INSPECTION</a:t>
            </a:r>
            <a:r>
              <a:rPr lang="pl-PL" sz="2700" dirty="0">
                <a:solidFill>
                  <a:srgbClr val="9BA3AA"/>
                </a:solidFill>
                <a:latin typeface="Inter Bold"/>
              </a:rPr>
              <a:t> OF </a:t>
            </a:r>
            <a:r>
              <a:rPr lang="en-US" sz="2700" dirty="0">
                <a:solidFill>
                  <a:srgbClr val="9BA3AA"/>
                </a:solidFill>
                <a:latin typeface="Inter Bold"/>
              </a:rPr>
              <a:t>HELICOPTER TRANSMISSION LINE</a:t>
            </a:r>
            <a:r>
              <a:rPr lang="pl-PL" sz="2700" dirty="0">
                <a:solidFill>
                  <a:srgbClr val="9BA3AA"/>
                </a:solidFill>
                <a:latin typeface="Inter Bold"/>
              </a:rPr>
              <a:t> </a:t>
            </a:r>
            <a:endParaRPr lang="en-US" sz="2700" dirty="0">
              <a:solidFill>
                <a:srgbClr val="9BA3AA"/>
              </a:solidFill>
              <a:latin typeface="Inter Bold"/>
            </a:endParaRPr>
          </a:p>
        </p:txBody>
      </p:sp>
      <p:sp>
        <p:nvSpPr>
          <p:cNvPr id="13" name="Rettangolo con angoli arrotondati 8">
            <a:extLst>
              <a:ext uri="{FF2B5EF4-FFF2-40B4-BE49-F238E27FC236}">
                <a16:creationId xmlns:a16="http://schemas.microsoft.com/office/drawing/2014/main" id="{D501AF02-2B76-4D9A-9551-79A6CD196300}"/>
              </a:ext>
            </a:extLst>
          </p:cNvPr>
          <p:cNvSpPr/>
          <p:nvPr/>
        </p:nvSpPr>
        <p:spPr>
          <a:xfrm>
            <a:off x="2396756" y="7833964"/>
            <a:ext cx="4644516" cy="5400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700" dirty="0" err="1"/>
              <a:t>virtual</a:t>
            </a:r>
            <a:r>
              <a:rPr lang="pl-PL" sz="2700" dirty="0"/>
              <a:t> </a:t>
            </a:r>
            <a:r>
              <a:rPr lang="pl-PL" sz="2700" dirty="0" err="1"/>
              <a:t>sensors</a:t>
            </a:r>
            <a:r>
              <a:rPr lang="pl-PL" sz="2700" dirty="0"/>
              <a:t> network</a:t>
            </a:r>
            <a:endParaRPr lang="en-US" sz="2700" dirty="0"/>
          </a:p>
        </p:txBody>
      </p:sp>
      <p:sp>
        <p:nvSpPr>
          <p:cNvPr id="14" name="Rettangolo con angoli arrotondati 8">
            <a:extLst>
              <a:ext uri="{FF2B5EF4-FFF2-40B4-BE49-F238E27FC236}">
                <a16:creationId xmlns:a16="http://schemas.microsoft.com/office/drawing/2014/main" id="{613496B5-9A92-47BA-9FA4-C40848696F47}"/>
              </a:ext>
            </a:extLst>
          </p:cNvPr>
          <p:cNvSpPr/>
          <p:nvPr/>
        </p:nvSpPr>
        <p:spPr>
          <a:xfrm>
            <a:off x="9988861" y="6061723"/>
            <a:ext cx="4644516" cy="54006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700" dirty="0"/>
              <a:t>Network </a:t>
            </a:r>
            <a:r>
              <a:rPr lang="pl-PL" sz="2700" dirty="0" err="1"/>
              <a:t>definition</a:t>
            </a:r>
            <a:endParaRPr lang="en-US" sz="2700" dirty="0"/>
          </a:p>
        </p:txBody>
      </p:sp>
      <p:sp>
        <p:nvSpPr>
          <p:cNvPr id="19" name="CasellaDiTesto 10">
            <a:extLst>
              <a:ext uri="{FF2B5EF4-FFF2-40B4-BE49-F238E27FC236}">
                <a16:creationId xmlns:a16="http://schemas.microsoft.com/office/drawing/2014/main" id="{174AEEE3-22CB-4F69-A90F-B8688EDCCCFD}"/>
              </a:ext>
            </a:extLst>
          </p:cNvPr>
          <p:cNvSpPr txBox="1"/>
          <p:nvPr/>
        </p:nvSpPr>
        <p:spPr>
          <a:xfrm>
            <a:off x="9884840" y="6678679"/>
            <a:ext cx="62877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400" dirty="0"/>
              <a:t>network </a:t>
            </a:r>
            <a:r>
              <a:rPr lang="pl-PL" sz="2400" dirty="0" err="1"/>
              <a:t>consisted</a:t>
            </a:r>
            <a:r>
              <a:rPr lang="pl-PL" sz="2400" dirty="0"/>
              <a:t> of </a:t>
            </a:r>
            <a:r>
              <a:rPr lang="pl-PL" sz="2400" dirty="0" err="1"/>
              <a:t>over</a:t>
            </a:r>
            <a:r>
              <a:rPr lang="pl-PL" sz="2400" dirty="0"/>
              <a:t> 100 </a:t>
            </a:r>
            <a:r>
              <a:rPr lang="pl-PL" sz="2400" dirty="0" err="1"/>
              <a:t>measurement</a:t>
            </a:r>
            <a:r>
              <a:rPr lang="pl-PL" sz="2400" dirty="0"/>
              <a:t> </a:t>
            </a:r>
            <a:r>
              <a:rPr lang="pl-PL" sz="2400" dirty="0" err="1"/>
              <a:t>points</a:t>
            </a:r>
            <a:endParaRPr lang="pl-PL" sz="24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400" dirty="0" err="1"/>
              <a:t>covered</a:t>
            </a:r>
            <a:r>
              <a:rPr lang="pl-PL" sz="2400" dirty="0"/>
              <a:t> </a:t>
            </a:r>
            <a:r>
              <a:rPr lang="pl-PL" sz="2400" dirty="0" err="1"/>
              <a:t>areas</a:t>
            </a:r>
            <a:r>
              <a:rPr lang="pl-PL" sz="2400" dirty="0"/>
              <a:t>:</a:t>
            </a:r>
          </a:p>
          <a:p>
            <a:pPr marL="1114425" lvl="1" indent="-428625">
              <a:buFont typeface="Wingdings" panose="05000000000000000000" pitchFamily="2" charset="2"/>
              <a:buChar char="Ø"/>
            </a:pPr>
            <a:r>
              <a:rPr lang="pl-PL" sz="2400" dirty="0"/>
              <a:t>TGB </a:t>
            </a:r>
            <a:r>
              <a:rPr lang="pl-PL" sz="2400" dirty="0" err="1"/>
              <a:t>vicinity</a:t>
            </a:r>
            <a:r>
              <a:rPr lang="pl-PL" sz="2400" dirty="0"/>
              <a:t>;</a:t>
            </a:r>
          </a:p>
          <a:p>
            <a:pPr marL="1114425" lvl="1" indent="-428625">
              <a:buFont typeface="Wingdings" panose="05000000000000000000" pitchFamily="2" charset="2"/>
              <a:buChar char="Ø"/>
            </a:pPr>
            <a:r>
              <a:rPr lang="pl-PL" sz="2400" dirty="0" err="1"/>
              <a:t>slant</a:t>
            </a:r>
            <a:r>
              <a:rPr lang="pl-PL" sz="2400" dirty="0"/>
              <a:t> </a:t>
            </a:r>
            <a:r>
              <a:rPr lang="pl-PL" sz="2400" dirty="0" err="1"/>
              <a:t>shaft</a:t>
            </a:r>
            <a:endParaRPr lang="pl-PL" sz="2400" dirty="0"/>
          </a:p>
          <a:p>
            <a:pPr marL="1114425" lvl="1" indent="-428625">
              <a:buFont typeface="Wingdings" panose="05000000000000000000" pitchFamily="2" charset="2"/>
              <a:buChar char="Ø"/>
            </a:pPr>
            <a:r>
              <a:rPr lang="pl-PL" sz="2400" dirty="0"/>
              <a:t>IGB;</a:t>
            </a:r>
          </a:p>
          <a:p>
            <a:pPr marL="1114425" lvl="1" indent="-428625">
              <a:buFont typeface="Wingdings" panose="05000000000000000000" pitchFamily="2" charset="2"/>
              <a:buChar char="Ø"/>
            </a:pPr>
            <a:r>
              <a:rPr lang="pl-PL" sz="2400" dirty="0" err="1"/>
              <a:t>drive</a:t>
            </a:r>
            <a:r>
              <a:rPr lang="pl-PL" sz="2400" dirty="0"/>
              <a:t> </a:t>
            </a:r>
            <a:r>
              <a:rPr lang="pl-PL" sz="2400" dirty="0" err="1"/>
              <a:t>shaft</a:t>
            </a:r>
            <a:r>
              <a:rPr lang="pl-PL" sz="2400" dirty="0"/>
              <a:t> (</a:t>
            </a:r>
            <a:r>
              <a:rPr lang="pl-PL" sz="2400" dirty="0" err="1"/>
              <a:t>partially</a:t>
            </a:r>
            <a:r>
              <a:rPr lang="pl-PL" sz="2400" dirty="0"/>
              <a:t>);</a:t>
            </a: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710FC87D-A4D2-4335-A294-46B1E4D9793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540" y="2497138"/>
            <a:ext cx="6671898" cy="5057427"/>
          </a:xfrm>
          <a:prstGeom prst="rect">
            <a:avLst/>
          </a:prstGeom>
        </p:spPr>
      </p:pic>
      <p:sp>
        <p:nvSpPr>
          <p:cNvPr id="24" name="Prostokąt 23">
            <a:extLst>
              <a:ext uri="{FF2B5EF4-FFF2-40B4-BE49-F238E27FC236}">
                <a16:creationId xmlns:a16="http://schemas.microsoft.com/office/drawing/2014/main" id="{67776638-106A-486F-BD8E-E6F42D19395A}"/>
              </a:ext>
            </a:extLst>
          </p:cNvPr>
          <p:cNvSpPr/>
          <p:nvPr/>
        </p:nvSpPr>
        <p:spPr>
          <a:xfrm>
            <a:off x="9872488" y="9270968"/>
            <a:ext cx="6858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pl-PL" sz="2400" dirty="0" err="1"/>
              <a:t>acquisition</a:t>
            </a:r>
            <a:r>
              <a:rPr lang="pl-PL" sz="2400" dirty="0"/>
              <a:t> </a:t>
            </a:r>
            <a:r>
              <a:rPr lang="pl-PL" sz="2400" dirty="0" err="1"/>
              <a:t>time</a:t>
            </a:r>
            <a:r>
              <a:rPr lang="pl-PL" sz="2400" dirty="0"/>
              <a:t>: 4s per point (0.25Hz resolution)</a:t>
            </a:r>
            <a:endParaRPr lang="pl-PL" sz="2700" dirty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2B713227-A7FE-447A-9993-9982531FA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1937866"/>
            <a:ext cx="7026246" cy="37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22731A57-5532-4775-B260-D7E707CB2844}"/>
              </a:ext>
            </a:extLst>
          </p:cNvPr>
          <p:cNvSpPr/>
          <p:nvPr/>
        </p:nvSpPr>
        <p:spPr>
          <a:xfrm rot="10800000">
            <a:off x="2779" y="6447001"/>
            <a:ext cx="5539016" cy="3664148"/>
          </a:xfrm>
          <a:custGeom>
            <a:avLst/>
            <a:gdLst>
              <a:gd name="connsiteX0" fmla="*/ 0 w 5558528"/>
              <a:gd name="connsiteY0" fmla="*/ 0 h 6253344"/>
              <a:gd name="connsiteX1" fmla="*/ 5558528 w 5558528"/>
              <a:gd name="connsiteY1" fmla="*/ 0 h 6253344"/>
              <a:gd name="connsiteX2" fmla="*/ 5558528 w 5558528"/>
              <a:gd name="connsiteY2" fmla="*/ 6253344 h 6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528" h="6253344">
                <a:moveTo>
                  <a:pt x="0" y="0"/>
                </a:moveTo>
                <a:lnTo>
                  <a:pt x="5558528" y="0"/>
                </a:lnTo>
                <a:lnTo>
                  <a:pt x="5558528" y="6253344"/>
                </a:lnTo>
                <a:close/>
              </a:path>
            </a:pathLst>
          </a:custGeom>
          <a:solidFill>
            <a:srgbClr val="42536A">
              <a:alpha val="48627"/>
            </a:srgbClr>
          </a:solidFill>
        </p:spPr>
        <p:txBody>
          <a:bodyPr wrap="square">
            <a:noAutofit/>
          </a:bodyPr>
          <a:lstStyle/>
          <a:p>
            <a:endParaRPr lang="pl-PL"/>
          </a:p>
        </p:txBody>
      </p:sp>
      <p:grpSp>
        <p:nvGrpSpPr>
          <p:cNvPr id="2" name="Group 2"/>
          <p:cNvGrpSpPr/>
          <p:nvPr/>
        </p:nvGrpSpPr>
        <p:grpSpPr>
          <a:xfrm>
            <a:off x="0" y="9878423"/>
            <a:ext cx="18288000" cy="408577"/>
            <a:chOff x="0" y="0"/>
            <a:chExt cx="4816593" cy="107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609"/>
            </a:xfrm>
            <a:custGeom>
              <a:avLst/>
              <a:gdLst/>
              <a:ahLst/>
              <a:cxnLst/>
              <a:rect l="l" t="t" r="r" b="b"/>
              <a:pathLst>
                <a:path w="4816592" h="107609">
                  <a:moveTo>
                    <a:pt x="0" y="0"/>
                  </a:moveTo>
                  <a:lnTo>
                    <a:pt x="4816592" y="0"/>
                  </a:lnTo>
                  <a:lnTo>
                    <a:pt x="4816592" y="107609"/>
                  </a:lnTo>
                  <a:lnTo>
                    <a:pt x="0" y="107609"/>
                  </a:lnTo>
                  <a:close/>
                </a:path>
              </a:pathLst>
            </a:custGeom>
            <a:solidFill>
              <a:srgbClr val="42536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816593" cy="10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59938" y="960899"/>
            <a:ext cx="12281470" cy="741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293A5A"/>
                </a:solidFill>
                <a:latin typeface="Inter Bold"/>
              </a:rPr>
              <a:t>FULL WAVEFIELD MEASUREMENTS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9938" y="1748610"/>
            <a:ext cx="1569479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pl-PL" sz="2700" dirty="0">
                <a:solidFill>
                  <a:srgbClr val="9BA3AA"/>
                </a:solidFill>
                <a:latin typeface="Inter Bold"/>
              </a:rPr>
              <a:t>Laser </a:t>
            </a:r>
            <a:r>
              <a:rPr lang="pl-PL" sz="2700" dirty="0" err="1">
                <a:solidFill>
                  <a:srgbClr val="9BA3AA"/>
                </a:solidFill>
                <a:latin typeface="Inter Bold"/>
              </a:rPr>
              <a:t>Scanning</a:t>
            </a:r>
            <a:r>
              <a:rPr lang="pl-PL" sz="2700" dirty="0">
                <a:solidFill>
                  <a:srgbClr val="9BA3AA"/>
                </a:solidFill>
                <a:latin typeface="Inter Bold"/>
              </a:rPr>
              <a:t> </a:t>
            </a:r>
            <a:r>
              <a:rPr lang="pl-PL" sz="2700" dirty="0" err="1">
                <a:solidFill>
                  <a:srgbClr val="9BA3AA"/>
                </a:solidFill>
                <a:latin typeface="Inter Bold"/>
              </a:rPr>
              <a:t>Vibrometer</a:t>
            </a:r>
            <a:endParaRPr lang="en-US" sz="2700" dirty="0">
              <a:solidFill>
                <a:srgbClr val="9BA3AA"/>
              </a:solidFill>
              <a:latin typeface="Inter Bold"/>
            </a:endParaRPr>
          </a:p>
        </p:txBody>
      </p:sp>
      <p:sp>
        <p:nvSpPr>
          <p:cNvPr id="14" name="Freeform 14"/>
          <p:cNvSpPr/>
          <p:nvPr/>
        </p:nvSpPr>
        <p:spPr>
          <a:xfrm rot="16200000">
            <a:off x="9396992" y="4684993"/>
            <a:ext cx="1105253" cy="689276"/>
          </a:xfrm>
          <a:custGeom>
            <a:avLst/>
            <a:gdLst/>
            <a:ahLst/>
            <a:cxnLst/>
            <a:rect l="l" t="t" r="r" b="b"/>
            <a:pathLst>
              <a:path w="1105253" h="689276">
                <a:moveTo>
                  <a:pt x="0" y="0"/>
                </a:moveTo>
                <a:lnTo>
                  <a:pt x="1105253" y="0"/>
                </a:lnTo>
                <a:lnTo>
                  <a:pt x="1105253" y="689276"/>
                </a:lnTo>
                <a:lnTo>
                  <a:pt x="0" y="68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9" name="Symbol zastępczy numeru slajdu 4">
            <a:extLst>
              <a:ext uri="{FF2B5EF4-FFF2-40B4-BE49-F238E27FC236}">
                <a16:creationId xmlns:a16="http://schemas.microsoft.com/office/drawing/2014/main" id="{E960DE95-4B30-3D5F-DEE5-2E2A584A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499624" y="9401794"/>
            <a:ext cx="1600008" cy="547688"/>
          </a:xfrm>
        </p:spPr>
        <p:txBody>
          <a:bodyPr/>
          <a:lstStyle/>
          <a:p>
            <a:fld id="{3246CD6E-358A-42EF-AEF1-DEFB1EE617A3}" type="slidenum">
              <a:rPr lang="pl-PL" smtClean="0"/>
              <a:t>2</a:t>
            </a:fld>
            <a:endParaRPr lang="pl-PL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595D097-C368-4407-946D-7B89A8D5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85" y="2753562"/>
            <a:ext cx="6482574" cy="42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32">
            <a:extLst>
              <a:ext uri="{FF2B5EF4-FFF2-40B4-BE49-F238E27FC236}">
                <a16:creationId xmlns:a16="http://schemas.microsoft.com/office/drawing/2014/main" id="{349712E5-B363-4A7C-90D5-1714DD470AB7}"/>
              </a:ext>
            </a:extLst>
          </p:cNvPr>
          <p:cNvGrpSpPr/>
          <p:nvPr/>
        </p:nvGrpSpPr>
        <p:grpSpPr>
          <a:xfrm>
            <a:off x="3074990" y="7160687"/>
            <a:ext cx="303590" cy="265641"/>
            <a:chOff x="0" y="0"/>
            <a:chExt cx="812800" cy="711200"/>
          </a:xfrm>
        </p:grpSpPr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7F321728-998E-4902-9FA8-C0534B142DB6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9BA3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7F76B1D9-CABF-4E5F-B559-CD82EA67A2A3}"/>
                </a:ext>
              </a:extLst>
            </p:cNvPr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30" name="TextBox 35">
            <a:extLst>
              <a:ext uri="{FF2B5EF4-FFF2-40B4-BE49-F238E27FC236}">
                <a16:creationId xmlns:a16="http://schemas.microsoft.com/office/drawing/2014/main" id="{3F66E08E-B2E8-4675-A6A1-43022224ABA4}"/>
              </a:ext>
            </a:extLst>
          </p:cNvPr>
          <p:cNvSpPr txBox="1"/>
          <p:nvPr/>
        </p:nvSpPr>
        <p:spPr>
          <a:xfrm>
            <a:off x="3513604" y="7115492"/>
            <a:ext cx="8092335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pl-PL" sz="2300" dirty="0" err="1">
                <a:solidFill>
                  <a:srgbClr val="42536A"/>
                </a:solidFill>
                <a:latin typeface="Lato Bold"/>
              </a:rPr>
              <a:t>measurement</a:t>
            </a:r>
            <a:r>
              <a:rPr lang="pl-PL" sz="2300" dirty="0">
                <a:solidFill>
                  <a:srgbClr val="42536A"/>
                </a:solidFill>
                <a:latin typeface="Lato Bold"/>
              </a:rPr>
              <a:t> </a:t>
            </a:r>
            <a:r>
              <a:rPr lang="pl-PL" sz="2300" dirty="0" err="1">
                <a:solidFill>
                  <a:srgbClr val="42536A"/>
                </a:solidFill>
                <a:latin typeface="Lato Bold"/>
              </a:rPr>
              <a:t>principle</a:t>
            </a:r>
            <a:r>
              <a:rPr lang="pl-PL" sz="2300" dirty="0">
                <a:solidFill>
                  <a:srgbClr val="42536A"/>
                </a:solidFill>
                <a:latin typeface="Lato Bold"/>
              </a:rPr>
              <a:t> with </a:t>
            </a:r>
            <a:r>
              <a:rPr lang="pl-PL" sz="2300" dirty="0" err="1">
                <a:solidFill>
                  <a:srgbClr val="42536A"/>
                </a:solidFill>
                <a:latin typeface="Lato Bold"/>
              </a:rPr>
              <a:t>use</a:t>
            </a:r>
            <a:r>
              <a:rPr lang="pl-PL" sz="2300" dirty="0">
                <a:solidFill>
                  <a:srgbClr val="42536A"/>
                </a:solidFill>
                <a:latin typeface="Lato Bold"/>
              </a:rPr>
              <a:t> of LSV</a:t>
            </a:r>
            <a:endParaRPr lang="en-US" sz="2300" dirty="0">
              <a:solidFill>
                <a:srgbClr val="42536A"/>
              </a:solidFill>
              <a:latin typeface="Lato Bold"/>
            </a:endParaRP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42536A"/>
              </a:solidFill>
              <a:latin typeface="Lato Bold"/>
            </a:endParaRP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D41A8B64-3966-4492-BC45-ED6D4B827B1B}"/>
              </a:ext>
            </a:extLst>
          </p:cNvPr>
          <p:cNvSpPr txBox="1"/>
          <p:nvPr/>
        </p:nvSpPr>
        <p:spPr>
          <a:xfrm>
            <a:off x="-157390" y="2666371"/>
            <a:ext cx="5271247" cy="772677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65"/>
              </a:lnSpc>
            </a:pPr>
            <a:endParaRPr/>
          </a:p>
        </p:txBody>
      </p:sp>
      <p:pic>
        <p:nvPicPr>
          <p:cNvPr id="31" name="Picture 13" descr="F:\OneDrive - Instytut Techniczny Wojsk Lotniczych\Prezentacja\Gify\vibro_scan_2.gif">
            <a:extLst>
              <a:ext uri="{FF2B5EF4-FFF2-40B4-BE49-F238E27FC236}">
                <a16:creationId xmlns:a16="http://schemas.microsoft.com/office/drawing/2014/main" id="{2188D477-BD78-4467-8851-4C06F2644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005" y="2424760"/>
            <a:ext cx="5719619" cy="531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olny kształt: kształt 31">
            <a:extLst>
              <a:ext uri="{FF2B5EF4-FFF2-40B4-BE49-F238E27FC236}">
                <a16:creationId xmlns:a16="http://schemas.microsoft.com/office/drawing/2014/main" id="{215A4F3E-566E-4695-BB01-437FFB9D9001}"/>
              </a:ext>
            </a:extLst>
          </p:cNvPr>
          <p:cNvSpPr/>
          <p:nvPr/>
        </p:nvSpPr>
        <p:spPr>
          <a:xfrm rot="10800000">
            <a:off x="14682010" y="5766081"/>
            <a:ext cx="3605990" cy="4202713"/>
          </a:xfrm>
          <a:custGeom>
            <a:avLst/>
            <a:gdLst>
              <a:gd name="connsiteX0" fmla="*/ 0 w 3187911"/>
              <a:gd name="connsiteY0" fmla="*/ 3715450 h 3715450"/>
              <a:gd name="connsiteX1" fmla="*/ 0 w 3187911"/>
              <a:gd name="connsiteY1" fmla="*/ 0 h 3715450"/>
              <a:gd name="connsiteX2" fmla="*/ 3187911 w 3187911"/>
              <a:gd name="connsiteY2" fmla="*/ 0 h 371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7911" h="3715450">
                <a:moveTo>
                  <a:pt x="0" y="3715450"/>
                </a:moveTo>
                <a:lnTo>
                  <a:pt x="0" y="0"/>
                </a:lnTo>
                <a:lnTo>
                  <a:pt x="3187911" y="0"/>
                </a:lnTo>
                <a:close/>
              </a:path>
            </a:pathLst>
          </a:custGeom>
          <a:solidFill>
            <a:srgbClr val="9BA3AA">
              <a:alpha val="40000"/>
            </a:srgbClr>
          </a:solidFill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974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C02EF6E0-A78C-4A67-85AB-A61F529BE4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2083280" y="1759938"/>
            <a:ext cx="4886352" cy="6883761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911EB54E-7489-4D7F-8038-E8D22DFF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28" y="1692503"/>
            <a:ext cx="8859957" cy="7182918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5DD2E82-EADF-401C-99A2-3E1BFE70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503446" y="9240298"/>
            <a:ext cx="1600008" cy="547688"/>
          </a:xfrm>
        </p:spPr>
        <p:txBody>
          <a:bodyPr/>
          <a:lstStyle/>
          <a:p>
            <a:fld id="{3246CD6E-358A-42EF-AEF1-DEFB1EE617A3}" type="slidenum">
              <a:rPr lang="pl-PL" smtClean="0"/>
              <a:t>3</a:t>
            </a:fld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D205D538-A6F1-4484-81C7-3C4EFDEA306B}"/>
              </a:ext>
            </a:extLst>
          </p:cNvPr>
          <p:cNvSpPr/>
          <p:nvPr/>
        </p:nvSpPr>
        <p:spPr>
          <a:xfrm>
            <a:off x="1346563" y="9736161"/>
            <a:ext cx="15594875" cy="553998"/>
          </a:xfrm>
          <a:prstGeom prst="rect">
            <a:avLst/>
          </a:prstGeom>
        </p:spPr>
        <p:txBody>
          <a:bodyPr wrap="square" lIns="137160" tIns="68580" rIns="137160" bIns="68580" anchor="t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17th CONFERENCE „FATIGUE OF AIRCRAFT STRUCTURES”</a:t>
            </a:r>
            <a:r>
              <a:rPr lang="pl-PL" sz="2700" b="1" dirty="0">
                <a:solidFill>
                  <a:schemeClr val="bg1"/>
                </a:solidFill>
              </a:rPr>
              <a:t>, 11-12 January 2024 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CBEC8B2-09A8-4368-998E-2BE80E4EFF47}"/>
              </a:ext>
            </a:extLst>
          </p:cNvPr>
          <p:cNvSpPr txBox="1"/>
          <p:nvPr/>
        </p:nvSpPr>
        <p:spPr>
          <a:xfrm>
            <a:off x="8536342" y="8863455"/>
            <a:ext cx="8552163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t">
            <a:spAutoFit/>
          </a:bodyPr>
          <a:lstStyle/>
          <a:p>
            <a:pPr algn="ctr"/>
            <a:r>
              <a:rPr lang="pl-PL" sz="2400" b="1" dirty="0" err="1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acquired</a:t>
            </a:r>
            <a:r>
              <a:rPr lang="pl-PL" sz="2400" b="1" dirty="0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 </a:t>
            </a:r>
            <a:r>
              <a:rPr lang="pl-PL" sz="2400" b="1" dirty="0" err="1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wavefield</a:t>
            </a:r>
            <a:endParaRPr lang="pl-PL" b="1" dirty="0">
              <a:solidFill>
                <a:srgbClr val="000000"/>
              </a:solidFill>
              <a:latin typeface="Lato Bold" panose="020B0604020202020204" charset="0"/>
              <a:ea typeface="Lato Bold" panose="020B0604020202020204" charset="0"/>
              <a:cs typeface="Lato Bold" panose="020B0604020202020204" charset="0"/>
              <a:sym typeface="Arial"/>
            </a:endParaRP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91BA7B01-B7F0-46D2-8917-F06688AA0622}"/>
              </a:ext>
            </a:extLst>
          </p:cNvPr>
          <p:cNvSpPr/>
          <p:nvPr/>
        </p:nvSpPr>
        <p:spPr>
          <a:xfrm>
            <a:off x="4063105" y="3206037"/>
            <a:ext cx="3026129" cy="3793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l-PL" sz="2700"/>
          </a:p>
        </p:txBody>
      </p:sp>
      <p:sp>
        <p:nvSpPr>
          <p:cNvPr id="17" name="Elipsa 14">
            <a:extLst>
              <a:ext uri="{FF2B5EF4-FFF2-40B4-BE49-F238E27FC236}">
                <a16:creationId xmlns:a16="http://schemas.microsoft.com/office/drawing/2014/main" id="{764D5175-45AA-4705-B03E-823E4758E44F}"/>
              </a:ext>
            </a:extLst>
          </p:cNvPr>
          <p:cNvSpPr/>
          <p:nvPr/>
        </p:nvSpPr>
        <p:spPr>
          <a:xfrm>
            <a:off x="5443853" y="4475075"/>
            <a:ext cx="240030" cy="2543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l-PL" sz="2700"/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47183CE0-226D-4EAB-B60E-BD457699A676}"/>
              </a:ext>
            </a:extLst>
          </p:cNvPr>
          <p:cNvSpPr/>
          <p:nvPr/>
        </p:nvSpPr>
        <p:spPr>
          <a:xfrm rot="10800000">
            <a:off x="2779" y="6447001"/>
            <a:ext cx="5539016" cy="3664148"/>
          </a:xfrm>
          <a:custGeom>
            <a:avLst/>
            <a:gdLst>
              <a:gd name="connsiteX0" fmla="*/ 0 w 5558528"/>
              <a:gd name="connsiteY0" fmla="*/ 0 h 6253344"/>
              <a:gd name="connsiteX1" fmla="*/ 5558528 w 5558528"/>
              <a:gd name="connsiteY1" fmla="*/ 0 h 6253344"/>
              <a:gd name="connsiteX2" fmla="*/ 5558528 w 5558528"/>
              <a:gd name="connsiteY2" fmla="*/ 6253344 h 6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528" h="6253344">
                <a:moveTo>
                  <a:pt x="0" y="0"/>
                </a:moveTo>
                <a:lnTo>
                  <a:pt x="5558528" y="0"/>
                </a:lnTo>
                <a:lnTo>
                  <a:pt x="5558528" y="6253344"/>
                </a:lnTo>
                <a:close/>
              </a:path>
            </a:pathLst>
          </a:custGeom>
          <a:solidFill>
            <a:srgbClr val="42536A">
              <a:alpha val="48627"/>
            </a:srgbClr>
          </a:solidFill>
        </p:spPr>
        <p:txBody>
          <a:bodyPr wrap="square">
            <a:noAutofit/>
          </a:bodyPr>
          <a:lstStyle/>
          <a:p>
            <a:endParaRPr lang="pl-PL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C04B1D7D-14A0-4D8A-9852-61C87A9201D9}"/>
              </a:ext>
            </a:extLst>
          </p:cNvPr>
          <p:cNvGrpSpPr/>
          <p:nvPr/>
        </p:nvGrpSpPr>
        <p:grpSpPr>
          <a:xfrm>
            <a:off x="0" y="9885010"/>
            <a:ext cx="18288000" cy="408577"/>
            <a:chOff x="0" y="0"/>
            <a:chExt cx="4816593" cy="107609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9A27FA3-2759-4CD9-A20F-CA032C2FD338}"/>
                </a:ext>
              </a:extLst>
            </p:cNvPr>
            <p:cNvSpPr/>
            <p:nvPr/>
          </p:nvSpPr>
          <p:spPr>
            <a:xfrm>
              <a:off x="0" y="0"/>
              <a:ext cx="4816592" cy="107609"/>
            </a:xfrm>
            <a:custGeom>
              <a:avLst/>
              <a:gdLst/>
              <a:ahLst/>
              <a:cxnLst/>
              <a:rect l="l" t="t" r="r" b="b"/>
              <a:pathLst>
                <a:path w="4816592" h="107609">
                  <a:moveTo>
                    <a:pt x="0" y="0"/>
                  </a:moveTo>
                  <a:lnTo>
                    <a:pt x="4816592" y="0"/>
                  </a:lnTo>
                  <a:lnTo>
                    <a:pt x="4816592" y="107609"/>
                  </a:lnTo>
                  <a:lnTo>
                    <a:pt x="0" y="107609"/>
                  </a:lnTo>
                  <a:close/>
                </a:path>
              </a:pathLst>
            </a:custGeom>
            <a:solidFill>
              <a:srgbClr val="42536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5924258-6F0F-4691-87FA-A3F316996783}"/>
                </a:ext>
              </a:extLst>
            </p:cNvPr>
            <p:cNvSpPr txBox="1"/>
            <p:nvPr/>
          </p:nvSpPr>
          <p:spPr>
            <a:xfrm>
              <a:off x="0" y="0"/>
              <a:ext cx="4816593" cy="10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24" name="TextBox 6">
            <a:extLst>
              <a:ext uri="{FF2B5EF4-FFF2-40B4-BE49-F238E27FC236}">
                <a16:creationId xmlns:a16="http://schemas.microsoft.com/office/drawing/2014/main" id="{398EB554-B685-4770-BF56-CFC14C25CFE8}"/>
              </a:ext>
            </a:extLst>
          </p:cNvPr>
          <p:cNvSpPr txBox="1"/>
          <p:nvPr/>
        </p:nvSpPr>
        <p:spPr>
          <a:xfrm>
            <a:off x="1346563" y="348176"/>
            <a:ext cx="12281470" cy="235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pl-PL" altLang="pl-PL" sz="4800" b="1" dirty="0">
                <a:solidFill>
                  <a:schemeClr val="tx2">
                    <a:lumMod val="75000"/>
                  </a:schemeClr>
                </a:solidFill>
              </a:rPr>
              <a:t>BASELINE FREE DAMAGE DETECTION WITH FULL WAVEFIELD DATA – NDI APPLICATION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4500" dirty="0">
              <a:solidFill>
                <a:srgbClr val="293A5A"/>
              </a:solidFill>
              <a:latin typeface="Inter Bold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06944909-B131-4E0D-B9CB-A28B4CD3E320}"/>
              </a:ext>
            </a:extLst>
          </p:cNvPr>
          <p:cNvSpPr/>
          <p:nvPr/>
        </p:nvSpPr>
        <p:spPr>
          <a:xfrm>
            <a:off x="12729472" y="-71718"/>
            <a:ext cx="5558528" cy="6253344"/>
          </a:xfrm>
          <a:custGeom>
            <a:avLst/>
            <a:gdLst>
              <a:gd name="connsiteX0" fmla="*/ 0 w 5558528"/>
              <a:gd name="connsiteY0" fmla="*/ 0 h 6253344"/>
              <a:gd name="connsiteX1" fmla="*/ 5558528 w 5558528"/>
              <a:gd name="connsiteY1" fmla="*/ 0 h 6253344"/>
              <a:gd name="connsiteX2" fmla="*/ 5558528 w 5558528"/>
              <a:gd name="connsiteY2" fmla="*/ 6253344 h 6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528" h="6253344">
                <a:moveTo>
                  <a:pt x="0" y="0"/>
                </a:moveTo>
                <a:lnTo>
                  <a:pt x="5558528" y="0"/>
                </a:lnTo>
                <a:lnTo>
                  <a:pt x="5558528" y="6253344"/>
                </a:lnTo>
                <a:close/>
              </a:path>
            </a:pathLst>
          </a:custGeom>
          <a:solidFill>
            <a:srgbClr val="42536A">
              <a:alpha val="48627"/>
            </a:srgbClr>
          </a:solidFill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646DFD95-C333-410D-8600-81E60D6EF00F}"/>
              </a:ext>
            </a:extLst>
          </p:cNvPr>
          <p:cNvSpPr/>
          <p:nvPr/>
        </p:nvSpPr>
        <p:spPr>
          <a:xfrm rot="16200000">
            <a:off x="8202257" y="4758314"/>
            <a:ext cx="1105253" cy="689276"/>
          </a:xfrm>
          <a:custGeom>
            <a:avLst/>
            <a:gdLst/>
            <a:ahLst/>
            <a:cxnLst/>
            <a:rect l="l" t="t" r="r" b="b"/>
            <a:pathLst>
              <a:path w="1105253" h="689276">
                <a:moveTo>
                  <a:pt x="0" y="0"/>
                </a:moveTo>
                <a:lnTo>
                  <a:pt x="1105253" y="0"/>
                </a:lnTo>
                <a:lnTo>
                  <a:pt x="1105253" y="689276"/>
                </a:lnTo>
                <a:lnTo>
                  <a:pt x="0" y="689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941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4AC51F-2BCB-40A1-A0D1-8516899F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11" y="2705616"/>
            <a:ext cx="7399052" cy="5784156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5DD2E82-EADF-401C-99A2-3E1BFE70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503446" y="9240298"/>
            <a:ext cx="1600008" cy="547688"/>
          </a:xfrm>
        </p:spPr>
        <p:txBody>
          <a:bodyPr/>
          <a:lstStyle/>
          <a:p>
            <a:fld id="{3246CD6E-358A-42EF-AEF1-DEFB1EE617A3}" type="slidenum">
              <a:rPr lang="pl-PL" smtClean="0"/>
              <a:t>4</a:t>
            </a:fld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CC569926-574E-4AC8-A5C9-1176BB5432A7}"/>
                  </a:ext>
                </a:extLst>
              </p:cNvPr>
              <p:cNvSpPr/>
              <p:nvPr/>
            </p:nvSpPr>
            <p:spPr>
              <a:xfrm>
                <a:off x="2348547" y="2612465"/>
                <a:ext cx="38550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pl-PL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l-PL" sz="2400">
                          <a:latin typeface="Cambria Math" panose="02040503050406030204" pitchFamily="18" charset="0"/>
                        </a:rPr>
                        <m:t>:</m:t>
                      </m:r>
                      <m:sSubSup>
                        <m:sSub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l-PL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pl-PL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pl-PL" sz="2400">
                          <a:latin typeface="Cambria Math" panose="02040503050406030204" pitchFamily="18" charset="0"/>
                        </a:rPr>
                        <m:t>↦</m:t>
                      </m:r>
                      <m:sSubSup>
                        <m:sSub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  <m:d>
                        <m:d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pl-PL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l-PL" sz="2700" dirty="0"/>
              </a:p>
            </p:txBody>
          </p:sp>
        </mc:Choice>
        <mc:Fallback xmlns=""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CC569926-574E-4AC8-A5C9-1176BB543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547" y="2612465"/>
                <a:ext cx="3855071" cy="461665"/>
              </a:xfrm>
              <a:prstGeom prst="rect">
                <a:avLst/>
              </a:prstGeo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0D6E38C-9DDC-4A8E-B3CB-C415B42CDB5B}"/>
              </a:ext>
            </a:extLst>
          </p:cNvPr>
          <p:cNvSpPr txBox="1"/>
          <p:nvPr/>
        </p:nvSpPr>
        <p:spPr>
          <a:xfrm>
            <a:off x="0" y="8802006"/>
            <a:ext cx="8552163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t">
            <a:spAutoFit/>
          </a:bodyPr>
          <a:lstStyle/>
          <a:p>
            <a:pPr algn="ctr"/>
            <a:r>
              <a:rPr lang="pl-PL" sz="2400" b="1" dirty="0" err="1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reconstructed</a:t>
            </a:r>
            <a:r>
              <a:rPr lang="pl-PL" sz="2400" b="1" dirty="0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 </a:t>
            </a:r>
            <a:r>
              <a:rPr lang="pl-PL" sz="2400" b="1" dirty="0" err="1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wavefield</a:t>
            </a:r>
            <a:endParaRPr lang="pl-PL" b="1" dirty="0">
              <a:solidFill>
                <a:srgbClr val="000000"/>
              </a:solidFill>
              <a:latin typeface="Lato Bold" panose="020B0604020202020204" charset="0"/>
              <a:ea typeface="Lato Bold" panose="020B0604020202020204" charset="0"/>
              <a:cs typeface="Lato Bold" panose="020B0604020202020204" charset="0"/>
              <a:sym typeface="Arial"/>
            </a:endParaRPr>
          </a:p>
        </p:txBody>
      </p:sp>
      <p:sp>
        <p:nvSpPr>
          <p:cNvPr id="25" name="Strzałka w prawo 43">
            <a:extLst>
              <a:ext uri="{FF2B5EF4-FFF2-40B4-BE49-F238E27FC236}">
                <a16:creationId xmlns:a16="http://schemas.microsoft.com/office/drawing/2014/main" id="{34A1E77D-A0A8-40A7-BEAC-60FAE29A53FC}"/>
              </a:ext>
            </a:extLst>
          </p:cNvPr>
          <p:cNvSpPr/>
          <p:nvPr/>
        </p:nvSpPr>
        <p:spPr>
          <a:xfrm>
            <a:off x="8178822" y="5457116"/>
            <a:ext cx="618170" cy="5564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0A6112F2-E0FB-4DEF-A6DA-3C5C481A6943}"/>
                  </a:ext>
                </a:extLst>
              </p:cNvPr>
              <p:cNvSpPr/>
              <p:nvPr/>
            </p:nvSpPr>
            <p:spPr>
              <a:xfrm>
                <a:off x="9752712" y="2461571"/>
                <a:ext cx="4344394" cy="9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700" i="1">
                          <a:latin typeface="Cambria Math" panose="02040503050406030204" pitchFamily="18" charset="0"/>
                        </a:rPr>
                        <m:t>𝑅𝑀𝑆</m:t>
                      </m:r>
                      <m:d>
                        <m:dPr>
                          <m:ctrlPr>
                            <a:rPr lang="pl-PL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l-PL" sz="27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pl-PL" sz="27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l-PL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7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l-PL" sz="27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pl-PL" sz="2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l-PL" sz="27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l-PL" sz="27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pl-PL" sz="2700" dirty="0"/>
              </a:p>
            </p:txBody>
          </p:sp>
        </mc:Choice>
        <mc:Fallback xmlns="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0A6112F2-E0FB-4DEF-A6DA-3C5C481A6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712" y="2461571"/>
                <a:ext cx="4344394" cy="942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>
            <a:extLst>
              <a:ext uri="{FF2B5EF4-FFF2-40B4-BE49-F238E27FC236}">
                <a16:creationId xmlns:a16="http://schemas.microsoft.com/office/drawing/2014/main" id="{0798D99F-FA94-4C42-A29E-E707A2EE1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449" y="3492426"/>
            <a:ext cx="5418290" cy="4818162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C4FBC814-8675-442E-ACB9-8ABF747CA61C}"/>
              </a:ext>
            </a:extLst>
          </p:cNvPr>
          <p:cNvSpPr txBox="1"/>
          <p:nvPr/>
        </p:nvSpPr>
        <p:spPr>
          <a:xfrm>
            <a:off x="7205602" y="8257202"/>
            <a:ext cx="8552163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68579" rIns="68579" bIns="68579" numCol="1" spcCol="38100" rtlCol="0" anchor="t">
            <a:spAutoFit/>
          </a:bodyPr>
          <a:lstStyle/>
          <a:p>
            <a:pPr algn="ctr"/>
            <a:r>
              <a:rPr lang="pl-PL" sz="2400" b="1" dirty="0">
                <a:solidFill>
                  <a:schemeClr val="tx2">
                    <a:lumMod val="75000"/>
                  </a:schemeClr>
                </a:solidFill>
                <a:latin typeface="Lato Bold" panose="020B0604020202020204" charset="0"/>
                <a:ea typeface="Lato Bold" panose="020B0604020202020204" charset="0"/>
                <a:cs typeface="Lato Bold" panose="020B0604020202020204" charset="0"/>
                <a:sym typeface="Arial"/>
              </a:rPr>
              <a:t>RMS map</a:t>
            </a:r>
            <a:endParaRPr lang="pl-PL" b="1" dirty="0">
              <a:solidFill>
                <a:srgbClr val="000000"/>
              </a:solidFill>
              <a:latin typeface="Lato Bold" panose="020B0604020202020204" charset="0"/>
              <a:ea typeface="Lato Bold" panose="020B0604020202020204" charset="0"/>
              <a:cs typeface="Lato Bold" panose="020B0604020202020204" charset="0"/>
              <a:sym typeface="Arial"/>
            </a:endParaRPr>
          </a:p>
        </p:txBody>
      </p:sp>
      <p:sp>
        <p:nvSpPr>
          <p:cNvPr id="18" name="Dowolny kształt: kształt 17">
            <a:extLst>
              <a:ext uri="{FF2B5EF4-FFF2-40B4-BE49-F238E27FC236}">
                <a16:creationId xmlns:a16="http://schemas.microsoft.com/office/drawing/2014/main" id="{C6379372-FD77-477D-B790-61C321A290B1}"/>
              </a:ext>
            </a:extLst>
          </p:cNvPr>
          <p:cNvSpPr/>
          <p:nvPr/>
        </p:nvSpPr>
        <p:spPr>
          <a:xfrm rot="10800000">
            <a:off x="2779" y="6496428"/>
            <a:ext cx="5539016" cy="3664148"/>
          </a:xfrm>
          <a:custGeom>
            <a:avLst/>
            <a:gdLst>
              <a:gd name="connsiteX0" fmla="*/ 0 w 5558528"/>
              <a:gd name="connsiteY0" fmla="*/ 0 h 6253344"/>
              <a:gd name="connsiteX1" fmla="*/ 5558528 w 5558528"/>
              <a:gd name="connsiteY1" fmla="*/ 0 h 6253344"/>
              <a:gd name="connsiteX2" fmla="*/ 5558528 w 5558528"/>
              <a:gd name="connsiteY2" fmla="*/ 6253344 h 6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528" h="6253344">
                <a:moveTo>
                  <a:pt x="0" y="0"/>
                </a:moveTo>
                <a:lnTo>
                  <a:pt x="5558528" y="0"/>
                </a:lnTo>
                <a:lnTo>
                  <a:pt x="5558528" y="6253344"/>
                </a:lnTo>
                <a:close/>
              </a:path>
            </a:pathLst>
          </a:custGeom>
          <a:solidFill>
            <a:srgbClr val="42536A">
              <a:alpha val="48627"/>
            </a:srgbClr>
          </a:solidFill>
        </p:spPr>
        <p:txBody>
          <a:bodyPr wrap="square">
            <a:noAutofit/>
          </a:bodyPr>
          <a:lstStyle/>
          <a:p>
            <a:endParaRPr lang="pl-PL" dirty="0"/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E5932EBC-6252-41D9-A5C7-D65598CDACD7}"/>
              </a:ext>
            </a:extLst>
          </p:cNvPr>
          <p:cNvGrpSpPr/>
          <p:nvPr/>
        </p:nvGrpSpPr>
        <p:grpSpPr>
          <a:xfrm>
            <a:off x="0" y="9878423"/>
            <a:ext cx="18288000" cy="408577"/>
            <a:chOff x="0" y="0"/>
            <a:chExt cx="4816593" cy="107609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06DF0867-0A9E-4AF5-A137-7C959C6D5DFD}"/>
                </a:ext>
              </a:extLst>
            </p:cNvPr>
            <p:cNvSpPr/>
            <p:nvPr/>
          </p:nvSpPr>
          <p:spPr>
            <a:xfrm>
              <a:off x="0" y="0"/>
              <a:ext cx="4816592" cy="107609"/>
            </a:xfrm>
            <a:custGeom>
              <a:avLst/>
              <a:gdLst/>
              <a:ahLst/>
              <a:cxnLst/>
              <a:rect l="l" t="t" r="r" b="b"/>
              <a:pathLst>
                <a:path w="4816592" h="107609">
                  <a:moveTo>
                    <a:pt x="0" y="0"/>
                  </a:moveTo>
                  <a:lnTo>
                    <a:pt x="4816592" y="0"/>
                  </a:lnTo>
                  <a:lnTo>
                    <a:pt x="4816592" y="107609"/>
                  </a:lnTo>
                  <a:lnTo>
                    <a:pt x="0" y="107609"/>
                  </a:lnTo>
                  <a:close/>
                </a:path>
              </a:pathLst>
            </a:custGeom>
            <a:solidFill>
              <a:srgbClr val="42536A"/>
            </a:solidFill>
          </p:spPr>
          <p:txBody>
            <a:bodyPr/>
            <a:lstStyle/>
            <a:p>
              <a:endParaRPr lang="pl-PL" dirty="0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168B381E-8A23-4A2D-8974-6CD9E5D93D04}"/>
                </a:ext>
              </a:extLst>
            </p:cNvPr>
            <p:cNvSpPr txBox="1"/>
            <p:nvPr/>
          </p:nvSpPr>
          <p:spPr>
            <a:xfrm>
              <a:off x="0" y="0"/>
              <a:ext cx="4816593" cy="10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23" name="Dowolny kształt: kształt 22">
            <a:extLst>
              <a:ext uri="{FF2B5EF4-FFF2-40B4-BE49-F238E27FC236}">
                <a16:creationId xmlns:a16="http://schemas.microsoft.com/office/drawing/2014/main" id="{54274A34-BFD2-4F1F-A708-701F860018EB}"/>
              </a:ext>
            </a:extLst>
          </p:cNvPr>
          <p:cNvSpPr/>
          <p:nvPr/>
        </p:nvSpPr>
        <p:spPr>
          <a:xfrm>
            <a:off x="12729472" y="-71718"/>
            <a:ext cx="5558528" cy="6253344"/>
          </a:xfrm>
          <a:custGeom>
            <a:avLst/>
            <a:gdLst>
              <a:gd name="connsiteX0" fmla="*/ 0 w 5558528"/>
              <a:gd name="connsiteY0" fmla="*/ 0 h 6253344"/>
              <a:gd name="connsiteX1" fmla="*/ 5558528 w 5558528"/>
              <a:gd name="connsiteY1" fmla="*/ 0 h 6253344"/>
              <a:gd name="connsiteX2" fmla="*/ 5558528 w 5558528"/>
              <a:gd name="connsiteY2" fmla="*/ 6253344 h 625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528" h="6253344">
                <a:moveTo>
                  <a:pt x="0" y="0"/>
                </a:moveTo>
                <a:lnTo>
                  <a:pt x="5558528" y="0"/>
                </a:lnTo>
                <a:lnTo>
                  <a:pt x="5558528" y="6253344"/>
                </a:lnTo>
                <a:close/>
              </a:path>
            </a:pathLst>
          </a:custGeom>
          <a:solidFill>
            <a:srgbClr val="42536A">
              <a:alpha val="48627"/>
            </a:srgbClr>
          </a:solidFill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74CBCA62-1B03-4BC7-BD44-A83977CEA742}"/>
              </a:ext>
            </a:extLst>
          </p:cNvPr>
          <p:cNvSpPr txBox="1"/>
          <p:nvPr/>
        </p:nvSpPr>
        <p:spPr>
          <a:xfrm>
            <a:off x="1346563" y="348176"/>
            <a:ext cx="12281470" cy="235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pl-PL" altLang="pl-PL" sz="4800" b="1" dirty="0">
                <a:solidFill>
                  <a:schemeClr val="tx2">
                    <a:lumMod val="75000"/>
                  </a:schemeClr>
                </a:solidFill>
              </a:rPr>
              <a:t>BASELINE FREE DAMAGE DETECTION WITH FULL WAVEFIELD DATA – NDI APPLICATION</a:t>
            </a:r>
          </a:p>
          <a:p>
            <a:pPr>
              <a:lnSpc>
                <a:spcPts val="6299"/>
              </a:lnSpc>
              <a:spcBef>
                <a:spcPct val="0"/>
              </a:spcBef>
            </a:pPr>
            <a:endParaRPr lang="en-US" sz="4500" dirty="0">
              <a:solidFill>
                <a:srgbClr val="293A5A"/>
              </a:solidFill>
              <a:latin typeface="Inter Bold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DB093CE-FD32-4126-8F92-56147F828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6147" y="3651386"/>
            <a:ext cx="3067297" cy="38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1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116</Words>
  <Application>Microsoft Office PowerPoint</Application>
  <PresentationFormat>Niestandardowy</PresentationFormat>
  <Paragraphs>28</Paragraphs>
  <Slides>4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12" baseType="lpstr">
      <vt:lpstr>Wingdings</vt:lpstr>
      <vt:lpstr>Lato Bold</vt:lpstr>
      <vt:lpstr>Aptos</vt:lpstr>
      <vt:lpstr>Calibri</vt:lpstr>
      <vt:lpstr>Arial</vt:lpstr>
      <vt:lpstr>Inter Bold</vt:lpstr>
      <vt:lpstr>Cambria Math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</dc:title>
  <dc:creator>pciezak</dc:creator>
  <cp:lastModifiedBy>Michał Dziendzikowski</cp:lastModifiedBy>
  <cp:revision>10</cp:revision>
  <dcterms:created xsi:type="dcterms:W3CDTF">2006-08-16T00:00:00Z</dcterms:created>
  <dcterms:modified xsi:type="dcterms:W3CDTF">2025-05-20T11:04:47Z</dcterms:modified>
  <dc:identifier>DAF-vCnCB1s</dc:identifier>
</cp:coreProperties>
</file>